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D6"/>
          </a:solidFill>
        </a:fill>
      </a:tcStyle>
    </a:wholeTbl>
    <a:band2H>
      <a:tcTxStyle b="def" i="def"/>
      <a:tcStyle>
        <a:tcBdr/>
        <a:fill>
          <a:solidFill>
            <a:srgbClr val="E6F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EECB"/>
          </a:solidFill>
        </a:fill>
      </a:tcStyle>
    </a:wholeTbl>
    <a:band2H>
      <a:tcTxStyle b="def" i="def"/>
      <a:tcStyle>
        <a:tcBdr/>
        <a:fill>
          <a:solidFill>
            <a:srgbClr val="F9F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CCC"/>
          </a:solidFill>
        </a:fill>
      </a:tcStyle>
    </a:wholeTbl>
    <a:band2H>
      <a:tcTxStyle b="def" i="def"/>
      <a:tcStyle>
        <a:tcBdr/>
        <a:fill>
          <a:solidFill>
            <a:srgbClr val="F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2.png" descr="C1-HD-B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title"/>
          </p:nvPr>
        </p:nvSpPr>
        <p:spPr>
          <a:xfrm>
            <a:off x="1371600" y="1803405"/>
            <a:ext cx="9448800" cy="1825097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1371600" y="3632201"/>
            <a:ext cx="9448800" cy="685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0575493" y="1491508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685800" y="1524000"/>
            <a:ext cx="6873241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7861237" y="751241"/>
            <a:ext cx="3644963" cy="54674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body" sz="half" idx="1"/>
          </p:nvPr>
        </p:nvSpPr>
        <p:spPr>
          <a:xfrm>
            <a:off x="685800" y="3124199"/>
            <a:ext cx="6873241" cy="309448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685776" y="4697360"/>
            <a:ext cx="10822035" cy="81935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5" name="Shape 105"/>
          <p:cNvSpPr/>
          <p:nvPr>
            <p:ph type="pic" idx="13"/>
          </p:nvPr>
        </p:nvSpPr>
        <p:spPr>
          <a:xfrm>
            <a:off x="681726" y="941439"/>
            <a:ext cx="10821842" cy="3478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685800" y="5516714"/>
            <a:ext cx="10820400" cy="701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2.png" descr="C1-HD-B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1024467" y="3649133"/>
            <a:ext cx="10130516" cy="99906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2.png" descr="C1-HD-B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title"/>
          </p:nvPr>
        </p:nvSpPr>
        <p:spPr>
          <a:xfrm>
            <a:off x="1024467" y="753532"/>
            <a:ext cx="10151534" cy="260449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1303864" y="3365555"/>
            <a:ext cx="9592738" cy="44444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>
            <p:ph type="body" sz="quarter" idx="13"/>
          </p:nvPr>
        </p:nvSpPr>
        <p:spPr>
          <a:xfrm>
            <a:off x="1024466" y="3959862"/>
            <a:ext cx="10151535" cy="67987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28" name="Shape 128"/>
          <p:cNvSpPr/>
          <p:nvPr/>
        </p:nvSpPr>
        <p:spPr>
          <a:xfrm>
            <a:off x="476250" y="570517"/>
            <a:ext cx="6096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9" name="Shape 129"/>
          <p:cNvSpPr/>
          <p:nvPr/>
        </p:nvSpPr>
        <p:spPr>
          <a:xfrm>
            <a:off x="10984230" y="2338357"/>
            <a:ext cx="60960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2.png" descr="C1-HD-B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1024495" y="1124701"/>
            <a:ext cx="10146187" cy="251183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1024467" y="3648314"/>
            <a:ext cx="10144654" cy="99988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2895600" y="761998"/>
            <a:ext cx="8610600" cy="130386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685800" y="2202079"/>
            <a:ext cx="3456433" cy="61732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hape 149"/>
          <p:cNvSpPr/>
          <p:nvPr>
            <p:ph type="body" sz="quarter" idx="13"/>
          </p:nvPr>
        </p:nvSpPr>
        <p:spPr>
          <a:xfrm>
            <a:off x="685798" y="2904564"/>
            <a:ext cx="3456434" cy="3314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50" name="Shape 150"/>
          <p:cNvSpPr/>
          <p:nvPr>
            <p:ph type="body" sz="quarter" idx="14"/>
          </p:nvPr>
        </p:nvSpPr>
        <p:spPr>
          <a:xfrm>
            <a:off x="4368799" y="2201333"/>
            <a:ext cx="3456434" cy="6265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51" name="Shape 151"/>
          <p:cNvSpPr/>
          <p:nvPr>
            <p:ph type="body" sz="quarter" idx="15"/>
          </p:nvPr>
        </p:nvSpPr>
        <p:spPr>
          <a:xfrm>
            <a:off x="4366857" y="2904066"/>
            <a:ext cx="3456433" cy="33146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52" name="Shape 152"/>
          <p:cNvSpPr/>
          <p:nvPr>
            <p:ph type="body" sz="quarter" idx="16"/>
          </p:nvPr>
        </p:nvSpPr>
        <p:spPr>
          <a:xfrm>
            <a:off x="8051799" y="2192865"/>
            <a:ext cx="3456434" cy="6265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53" name="Shape 153"/>
          <p:cNvSpPr/>
          <p:nvPr>
            <p:ph type="body" sz="quarter" idx="17"/>
          </p:nvPr>
        </p:nvSpPr>
        <p:spPr>
          <a:xfrm>
            <a:off x="8051800" y="2904564"/>
            <a:ext cx="3456433" cy="3314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688617" y="4191000"/>
            <a:ext cx="3451583" cy="6827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/>
          <p:nvPr>
            <p:ph type="pic" sz="quarter" idx="13"/>
          </p:nvPr>
        </p:nvSpPr>
        <p:spPr>
          <a:xfrm>
            <a:off x="688618" y="2362200"/>
            <a:ext cx="3451582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4"/>
          </p:nvPr>
        </p:nvSpPr>
        <p:spPr>
          <a:xfrm>
            <a:off x="688618" y="4873764"/>
            <a:ext cx="3451582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65" name="Shape 165"/>
          <p:cNvSpPr/>
          <p:nvPr>
            <p:ph type="body" sz="quarter" idx="15"/>
          </p:nvPr>
        </p:nvSpPr>
        <p:spPr>
          <a:xfrm>
            <a:off x="4374262" y="4190999"/>
            <a:ext cx="3448935" cy="682767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66" name="Shape 166"/>
          <p:cNvSpPr/>
          <p:nvPr>
            <p:ph type="pic" sz="quarter" idx="16"/>
          </p:nvPr>
        </p:nvSpPr>
        <p:spPr>
          <a:xfrm>
            <a:off x="4374262" y="2362200"/>
            <a:ext cx="3448937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7"/>
          </p:nvPr>
        </p:nvSpPr>
        <p:spPr>
          <a:xfrm>
            <a:off x="4374263" y="4873762"/>
            <a:ext cx="3448936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68" name="Shape 168"/>
          <p:cNvSpPr/>
          <p:nvPr>
            <p:ph type="body" sz="quarter" idx="18"/>
          </p:nvPr>
        </p:nvSpPr>
        <p:spPr>
          <a:xfrm>
            <a:off x="8049731" y="4190999"/>
            <a:ext cx="3456469" cy="682767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169" name="Shape 169"/>
          <p:cNvSpPr/>
          <p:nvPr>
            <p:ph type="pic" sz="quarter" idx="19"/>
          </p:nvPr>
        </p:nvSpPr>
        <p:spPr>
          <a:xfrm>
            <a:off x="8049855" y="2362200"/>
            <a:ext cx="3447879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20"/>
          </p:nvPr>
        </p:nvSpPr>
        <p:spPr>
          <a:xfrm>
            <a:off x="8049731" y="4873761"/>
            <a:ext cx="3452446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685800" y="2194559"/>
            <a:ext cx="10820400" cy="40241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2.png" descr="C1-HD-B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title"/>
          </p:nvPr>
        </p:nvSpPr>
        <p:spPr>
          <a:xfrm>
            <a:off x="9448800" y="745066"/>
            <a:ext cx="2057400" cy="3903134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9" name="Shape 189"/>
          <p:cNvSpPr/>
          <p:nvPr>
            <p:ph type="body" sz="half" idx="1"/>
          </p:nvPr>
        </p:nvSpPr>
        <p:spPr>
          <a:xfrm>
            <a:off x="1024465" y="745067"/>
            <a:ext cx="8204202" cy="390313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2.png" descr="C1-HD-BT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>
            <p:ph type="title"/>
          </p:nvPr>
        </p:nvSpPr>
        <p:spPr>
          <a:xfrm>
            <a:off x="685800" y="753532"/>
            <a:ext cx="10820400" cy="2801936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1024467" y="3641725"/>
            <a:ext cx="10490201" cy="955675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</a:lvl1pPr>
            <a:lvl2pPr marL="0" indent="457200" algn="r">
              <a:buSzTx/>
              <a:buFontTx/>
              <a:buNone/>
            </a:lvl2pPr>
            <a:lvl3pPr marL="0" indent="914400" algn="r">
              <a:buSzTx/>
              <a:buFontTx/>
              <a:buNone/>
            </a:lvl3pPr>
            <a:lvl4pPr marL="0" indent="1371600" algn="r">
              <a:buSzTx/>
              <a:buFontTx/>
              <a:buNone/>
            </a:lvl4pPr>
            <a:lvl5pPr marL="0" indent="1828800" algn="r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hape 51"/>
          <p:cNvSpPr/>
          <p:nvPr>
            <p:ph type="body" sz="half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xfrm>
            <a:off x="914409" y="2183801"/>
            <a:ext cx="5079992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800"/>
            </a:lvl1pPr>
            <a:lvl2pPr marL="0" indent="457200">
              <a:buSzTx/>
              <a:buFontTx/>
              <a:buNone/>
              <a:defRPr sz="2800"/>
            </a:lvl2pPr>
            <a:lvl3pPr marL="0" indent="914400">
              <a:buSzTx/>
              <a:buFontTx/>
              <a:buNone/>
              <a:defRPr sz="2800"/>
            </a:lvl3pPr>
            <a:lvl4pPr marL="0" indent="1371600">
              <a:buSzTx/>
              <a:buFontTx/>
              <a:buNone/>
              <a:defRPr sz="2800"/>
            </a:lvl4pPr>
            <a:lvl5pPr marL="0" indent="1828800"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/>
          <p:nvPr>
            <p:ph type="body" sz="quarter" idx="13"/>
          </p:nvPr>
        </p:nvSpPr>
        <p:spPr>
          <a:xfrm>
            <a:off x="6400800" y="2183801"/>
            <a:ext cx="5105400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800"/>
            </a:pP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4995581" y="746759"/>
            <a:ext cx="6510619" cy="5471925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body" sz="quarter" idx="13"/>
          </p:nvPr>
        </p:nvSpPr>
        <p:spPr>
          <a:xfrm>
            <a:off x="685800" y="3124199"/>
            <a:ext cx="4114800" cy="309448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C1-HD-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08659" marR="0" indent="-25145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193800" marR="0" indent="-279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6859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431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6003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30575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5147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9719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2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9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7.png"/><Relationship Id="rId5" Type="http://schemas.openxmlformats.org/officeDocument/2006/relationships/image" Target="../media/image1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ctrTitle"/>
          </p:nvPr>
        </p:nvSpPr>
        <p:spPr>
          <a:xfrm>
            <a:off x="1371600" y="1803405"/>
            <a:ext cx="9448800" cy="1825097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Predicting Commodities Prices and volumes</a:t>
            </a:r>
          </a:p>
        </p:txBody>
      </p:sp>
      <p:sp>
        <p:nvSpPr>
          <p:cNvPr id="200" name="Shape 20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Data-Mining Approach </a:t>
            </a:r>
          </a:p>
        </p:txBody>
      </p:sp>
      <p:sp>
        <p:nvSpPr>
          <p:cNvPr id="201" name="Shape 201"/>
          <p:cNvSpPr/>
          <p:nvPr/>
        </p:nvSpPr>
        <p:spPr>
          <a:xfrm>
            <a:off x="3479800" y="4495800"/>
            <a:ext cx="187960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Meiqing Zhang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Erin M. Ochoa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Rodrigo Valdes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GOal</a:t>
            </a:r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xfrm>
            <a:off x="685799" y="2194560"/>
            <a:ext cx="4145509" cy="4024125"/>
          </a:xfrm>
          <a:prstGeom prst="rect">
            <a:avLst/>
          </a:prstGeom>
        </p:spPr>
        <p:txBody>
          <a:bodyPr/>
          <a:lstStyle/>
          <a:p>
            <a:pPr/>
            <a:r>
              <a:t>Objective: predict prices and volumes of commodities</a:t>
            </a:r>
          </a:p>
          <a:p>
            <a:pPr/>
          </a:p>
          <a:p>
            <a:pPr/>
            <a:r>
              <a:t>Factors:</a:t>
            </a:r>
          </a:p>
          <a:p>
            <a:pPr lvl="1" marL="685800" indent="-228600">
              <a:spcBef>
                <a:spcPts val="500"/>
              </a:spcBef>
              <a:defRPr sz="2000"/>
            </a:pPr>
            <a:r>
              <a:t>Geophysical</a:t>
            </a:r>
          </a:p>
          <a:p>
            <a:pPr lvl="1" marL="685800" indent="-228600">
              <a:spcBef>
                <a:spcPts val="500"/>
              </a:spcBef>
              <a:defRPr sz="2000"/>
            </a:pPr>
            <a:r>
              <a:t>Social</a:t>
            </a:r>
          </a:p>
          <a:p>
            <a:pPr lvl="1" marL="685800" indent="-228600">
              <a:spcBef>
                <a:spcPts val="500"/>
              </a:spcBef>
              <a:defRPr sz="2000"/>
            </a:pPr>
            <a:r>
              <a:t>Economic</a:t>
            </a:r>
          </a:p>
        </p:txBody>
      </p:sp>
      <p:pic>
        <p:nvPicPr>
          <p:cNvPr id="205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3318" y="2194561"/>
            <a:ext cx="6442882" cy="3624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4.jpeg"/>
          <p:cNvPicPr>
            <a:picLocks noChangeAspect="1"/>
          </p:cNvPicPr>
          <p:nvPr/>
        </p:nvPicPr>
        <p:blipFill>
          <a:blip r:embed="rId2">
            <a:extLst/>
          </a:blip>
          <a:srcRect l="0" t="0" r="78610" b="16449"/>
          <a:stretch>
            <a:fillRect/>
          </a:stretch>
        </p:blipFill>
        <p:spPr>
          <a:xfrm>
            <a:off x="435118" y="4118478"/>
            <a:ext cx="1469502" cy="239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9148" y="1521037"/>
            <a:ext cx="3789720" cy="23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6.jpeg"/>
          <p:cNvPicPr>
            <a:picLocks noChangeAspect="1"/>
          </p:cNvPicPr>
          <p:nvPr/>
        </p:nvPicPr>
        <p:blipFill>
          <a:blip r:embed="rId4">
            <a:extLst/>
          </a:blip>
          <a:srcRect l="31641" t="0" r="0" b="0"/>
          <a:stretch>
            <a:fillRect/>
          </a:stretch>
        </p:blipFill>
        <p:spPr>
          <a:xfrm>
            <a:off x="435118" y="1521037"/>
            <a:ext cx="2878454" cy="23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7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1143" y="1521037"/>
            <a:ext cx="3552864" cy="23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8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0186" y="4118478"/>
            <a:ext cx="4251558" cy="239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27311" y="4118478"/>
            <a:ext cx="4251558" cy="239150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>
            <p:ph type="title"/>
          </p:nvPr>
        </p:nvSpPr>
        <p:spPr>
          <a:xfrm>
            <a:off x="2368268" y="327644"/>
            <a:ext cx="8610601" cy="1293028"/>
          </a:xfrm>
          <a:prstGeom prst="rect">
            <a:avLst/>
          </a:prstGeom>
        </p:spPr>
        <p:txBody>
          <a:bodyPr/>
          <a:lstStyle/>
          <a:p>
            <a:pPr/>
            <a:r>
              <a:t>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Methods and sources</a:t>
            </a:r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685799" y="2194560"/>
            <a:ext cx="3463120" cy="4024125"/>
          </a:xfrm>
          <a:prstGeom prst="rect">
            <a:avLst/>
          </a:prstGeom>
        </p:spPr>
        <p:txBody>
          <a:bodyPr/>
          <a:lstStyle/>
          <a:p>
            <a:pPr/>
            <a:r>
              <a:t>Web scraping</a:t>
            </a:r>
          </a:p>
          <a:p>
            <a:pPr/>
            <a:r>
              <a:t>Data cleaning</a:t>
            </a:r>
          </a:p>
          <a:p>
            <a:pPr/>
            <a:r>
              <a:t>Data transformations</a:t>
            </a:r>
          </a:p>
          <a:p>
            <a:pPr/>
            <a:r>
              <a:t>Forward selection</a:t>
            </a:r>
          </a:p>
          <a:p>
            <a:pPr/>
            <a:r>
              <a:t>Principal component analysis</a:t>
            </a:r>
          </a:p>
          <a:p>
            <a:pPr/>
            <a:r>
              <a:t>Prediction</a:t>
            </a:r>
          </a:p>
        </p:txBody>
      </p:sp>
      <p:pic>
        <p:nvPicPr>
          <p:cNvPr id="217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807" y="4367283"/>
            <a:ext cx="3883277" cy="2244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1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2082" y="2133736"/>
            <a:ext cx="1859359" cy="1859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1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8283" y="2105391"/>
            <a:ext cx="1887704" cy="188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4295" y="2133736"/>
            <a:ext cx="1924575" cy="1924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59840" y="4587961"/>
            <a:ext cx="1630724" cy="163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15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23146" y="4478321"/>
            <a:ext cx="2093036" cy="1740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pPr/>
            <a:r>
              <a:t>Outputs</a:t>
            </a:r>
          </a:p>
        </p:txBody>
      </p:sp>
      <p:pic>
        <p:nvPicPr>
          <p:cNvPr id="225" name="image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4933" y="2190182"/>
            <a:ext cx="5724193" cy="3816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4933" y="2154521"/>
            <a:ext cx="5728241" cy="3816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9726" y="2190182"/>
            <a:ext cx="2667400" cy="1600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1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9726" y="4058332"/>
            <a:ext cx="2597303" cy="1947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0" fill="hold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599" y="0"/>
            <a:ext cx="9577138" cy="6780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000FF"/>
      </a:hlink>
      <a:folHlink>
        <a:srgbClr val="FF00FF"/>
      </a:folHlink>
    </a:clrScheme>
    <a:fontScheme name="Vapor Trail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apor Trail">
  <a:themeElements>
    <a:clrScheme name="Vapor Trai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000FF"/>
      </a:hlink>
      <a:folHlink>
        <a:srgbClr val="FF00FF"/>
      </a:folHlink>
    </a:clrScheme>
    <a:fontScheme name="Vapor Trail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